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78" r:id="rId4"/>
    <p:sldId id="279" r:id="rId5"/>
    <p:sldId id="280" r:id="rId6"/>
    <p:sldId id="284" r:id="rId7"/>
    <p:sldId id="285" r:id="rId8"/>
    <p:sldId id="277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" pitchFamily="2" charset="0"/>
      <p:regular r:id="rId19"/>
      <p:bold r:id="rId20"/>
    </p:embeddedFont>
    <p:embeddedFont>
      <p:font typeface="Open Sans Light" pitchFamily="2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Light" panose="02000000000000000000" pitchFamily="2" charset="0"/>
      <p:regular r:id="rId26"/>
      <p:italic r:id="rId27"/>
    </p:embeddedFont>
    <p:embeddedFont>
      <p:font typeface="Roboto SemiBold" panose="02000000000000000000" pitchFamily="2" charset="0"/>
      <p:bold r:id="rId28"/>
      <p:boldItalic r:id="rId29"/>
    </p:embeddedFont>
    <p:embeddedFont>
      <p:font typeface="Sofia Sans" pitchFamily="2" charset="0"/>
      <p:regular r:id="rId30"/>
      <p:bold r:id="rId31"/>
      <p:italic r:id="rId32"/>
      <p:boldItalic r:id="rId33"/>
    </p:embeddedFont>
    <p:embeddedFont>
      <p:font typeface="Sofia Sans ExtraBold" pitchFamily="2" charset="0"/>
      <p:bold r:id="rId34"/>
      <p:boldItalic r:id="rId35"/>
    </p:embeddedFont>
    <p:embeddedFont>
      <p:font typeface="Sofia Sans Light" pitchFamily="2" charset="0"/>
      <p:regular r:id="rId36"/>
      <p:italic r:id="rId37"/>
    </p:embeddedFont>
    <p:embeddedFont>
      <p:font typeface="Sofia Sans Semi Condensed Light" pitchFamily="2" charset="0"/>
      <p:regular r:id="rId38"/>
      <p: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  <a:srgbClr val="4A7EBB"/>
    <a:srgbClr val="FF5050"/>
    <a:srgbClr val="FFFFFF"/>
    <a:srgbClr val="0070C0"/>
    <a:srgbClr val="FF0000"/>
    <a:srgbClr val="00CC00"/>
    <a:srgbClr val="FF9999"/>
    <a:srgbClr val="333333"/>
    <a:srgbClr val="36D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0" autoAdjust="0"/>
    <p:restoredTop sz="84808" autoAdjust="0"/>
  </p:normalViewPr>
  <p:slideViewPr>
    <p:cSldViewPr>
      <p:cViewPr varScale="1">
        <p:scale>
          <a:sx n="110" d="100"/>
          <a:sy n="110" d="100"/>
        </p:scale>
        <p:origin x="63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EAF9F6F8-DC93-4263-BA57-AD9D4385C8E5}" type="datetimeFigureOut">
              <a:rPr lang="en-US" smtClean="0"/>
              <a:pPr/>
              <a:t>2025-09-17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990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14863550-FA72-498C-BBA1-E611218BD120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962150"/>
            <a:ext cx="9144000" cy="685800"/>
          </a:xfrm>
        </p:spPr>
        <p:txBody>
          <a:bodyPr>
            <a:noAutofit/>
          </a:bodyPr>
          <a:lstStyle>
            <a:lvl1pPr algn="ctr">
              <a:buNone/>
              <a:defRPr sz="40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ADD32-0444-4BA7-BDE7-0BD97DA039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27781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 defTabSz="914400"/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0"/>
            <a:ext cx="8686800" cy="38290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sz="1800" dirty="0">
                <a:latin typeface="Sofia Sans" pitchFamily="2" charset="0"/>
              </a:defRPr>
            </a:lvl5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"/>
            <a:ext cx="8686800" cy="49149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sz="1800" dirty="0">
                <a:latin typeface="Sofia Sans" pitchFamily="2" charset="0"/>
              </a:defRPr>
            </a:lvl5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  <a:p>
            <a:pPr marL="2057400" lvl="4" indent="-228600" defTabSz="914400"/>
            <a:r>
              <a:rPr lang="en-US" dirty="0"/>
              <a:t>Fifth level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b="0" dirty="0">
                <a:ea typeface="Roboto SemiBold" panose="02000000000000000000" pitchFamily="2" charset="0"/>
              </a:defRPr>
            </a:lvl1pPr>
          </a:lstStyle>
          <a:p>
            <a:pPr lvl="0" algn="ctr" defTabSz="91440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686800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  <a:p>
            <a:pPr marL="2057400" lvl="4" indent="-228600" defTabSz="914400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xStyles>
    <p:titleStyle>
      <a:lvl1pPr algn="l" defTabSz="685800" rtl="0" eaLnBrk="1" latinLnBrk="0" hangingPunct="1">
        <a:spcBef>
          <a:spcPct val="0"/>
        </a:spcBef>
        <a:buNone/>
        <a:defRPr lang="en-US" sz="4000" b="1" kern="1200" spc="-100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None/>
        <a:defRPr lang="en-US" sz="28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240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2400" kern="1200" dirty="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Solution%20S02%20E06.html" TargetMode="External"/><Relationship Id="rId3" Type="http://schemas.openxmlformats.org/officeDocument/2006/relationships/hyperlink" Target="Solution%20S02%20E01.html" TargetMode="External"/><Relationship Id="rId7" Type="http://schemas.openxmlformats.org/officeDocument/2006/relationships/hyperlink" Target="Solution%20S02%20E03.html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Solution%20S02%20E05.html" TargetMode="External"/><Relationship Id="rId5" Type="http://schemas.openxmlformats.org/officeDocument/2006/relationships/hyperlink" Target="Solution%20S02%20E02.html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Solution%20S02%20E04.html" TargetMode="External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 dirty="0"/>
              <a:t>Решения </a:t>
            </a:r>
            <a:r>
              <a:rPr lang="en-US" dirty="0"/>
              <a:t>S0</a:t>
            </a:r>
            <a:r>
              <a:rPr lang="bg-BG" dirty="0"/>
              <a:t>2</a:t>
            </a:r>
            <a:endParaRPr lang="en-US" dirty="0"/>
          </a:p>
        </p:txBody>
      </p:sp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D792980A-B47B-4A39-9D7E-B598E55B087C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проф. д-р ПАВЕЛ БОЙЧЕВ   •   ИТ-ФМИ-СУ   •   2025</a:t>
            </a:r>
          </a:p>
        </p:txBody>
      </p:sp>
      <p:pic>
        <p:nvPicPr>
          <p:cNvPr id="6" name="Picture 5">
            <a:hlinkClick r:id="rId3" action="ppaction://hlinkfile"/>
            <a:extLst>
              <a:ext uri="{FF2B5EF4-FFF2-40B4-BE49-F238E27FC236}">
                <a16:creationId xmlns:a16="http://schemas.microsoft.com/office/drawing/2014/main" id="{38406AF8-1DE8-4C34-913A-9C44DF040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28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>
            <a:hlinkClick r:id="rId5" action="ppaction://hlinkfile"/>
            <a:extLst>
              <a:ext uri="{FF2B5EF4-FFF2-40B4-BE49-F238E27FC236}">
                <a16:creationId xmlns:a16="http://schemas.microsoft.com/office/drawing/2014/main" id="{D672A240-C659-40E1-84AB-697C9A8BB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2865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8" name="Picture 7">
            <a:hlinkClick r:id="rId7" action="ppaction://hlinkfile"/>
            <a:extLst>
              <a:ext uri="{FF2B5EF4-FFF2-40B4-BE49-F238E27FC236}">
                <a16:creationId xmlns:a16="http://schemas.microsoft.com/office/drawing/2014/main" id="{B32CE018-9B90-4B2D-93F0-C6CB4D192E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2102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9" name="Picture 8">
            <a:hlinkClick r:id="rId9" action="ppaction://hlinkfile"/>
            <a:extLst>
              <a:ext uri="{FF2B5EF4-FFF2-40B4-BE49-F238E27FC236}">
                <a16:creationId xmlns:a16="http://schemas.microsoft.com/office/drawing/2014/main" id="{3316236F-7C9A-4E84-9E96-BFE42221B0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3628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0" name="Picture 9">
            <a:hlinkClick r:id="rId11" action="ppaction://hlinkfile"/>
            <a:extLst>
              <a:ext uri="{FF2B5EF4-FFF2-40B4-BE49-F238E27FC236}">
                <a16:creationId xmlns:a16="http://schemas.microsoft.com/office/drawing/2014/main" id="{523C49C4-84CB-4873-8E7B-49E1F57F43C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42865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1" name="Picture 10">
            <a:hlinkClick r:id="rId13" action="ppaction://hlinkfile"/>
            <a:extLst>
              <a:ext uri="{FF2B5EF4-FFF2-40B4-BE49-F238E27FC236}">
                <a16:creationId xmlns:a16="http://schemas.microsoft.com/office/drawing/2014/main" id="{10461594-978C-401F-828C-5C0CF166E56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02102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</a:t>
            </a:r>
            <a:r>
              <a:rPr lang="bg-BG" dirty="0"/>
              <a:t>1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Размери</a:t>
            </a:r>
          </a:p>
          <a:p>
            <a:pPr lvl="1"/>
            <a:r>
              <a:rPr lang="bg-BG" dirty="0"/>
              <a:t>Малките кубчета са със страна 1/3</a:t>
            </a:r>
          </a:p>
          <a:p>
            <a:pPr lvl="1"/>
            <a:r>
              <a:rPr lang="bg-BG" dirty="0"/>
              <a:t>Големият куб е със страна 2</a:t>
            </a:r>
          </a:p>
          <a:p>
            <a:r>
              <a:rPr lang="bg-BG" dirty="0"/>
              <a:t>Координати</a:t>
            </a:r>
          </a:p>
          <a:p>
            <a:pPr lvl="1"/>
            <a:r>
              <a:rPr lang="bg-BG" dirty="0"/>
              <a:t>Малките кубчета са на (</a:t>
            </a:r>
            <a:r>
              <a:rPr lang="bg-BG" dirty="0">
                <a:sym typeface="Symbol"/>
              </a:rPr>
              <a:t></a:t>
            </a:r>
            <a:r>
              <a:rPr lang="bg-BG" dirty="0"/>
              <a:t>1,</a:t>
            </a:r>
            <a:r>
              <a:rPr lang="bg-BG" dirty="0">
                <a:sym typeface="Symbol"/>
              </a:rPr>
              <a:t>  </a:t>
            </a:r>
            <a:r>
              <a:rPr lang="bg-BG" dirty="0" err="1"/>
              <a:t>1</a:t>
            </a:r>
            <a:r>
              <a:rPr lang="bg-BG" dirty="0"/>
              <a:t>,</a:t>
            </a:r>
            <a:r>
              <a:rPr lang="bg-BG" dirty="0">
                <a:sym typeface="Symbol"/>
              </a:rPr>
              <a:t>  </a:t>
            </a:r>
            <a:r>
              <a:rPr lang="bg-BG" dirty="0" err="1"/>
              <a:t>1</a:t>
            </a:r>
            <a:r>
              <a:rPr lang="bg-BG" dirty="0"/>
              <a:t>)</a:t>
            </a:r>
          </a:p>
          <a:p>
            <a:pPr lvl="1"/>
            <a:r>
              <a:rPr lang="bg-BG" dirty="0"/>
              <a:t>Без първото, останалите са създадени като клонинги</a:t>
            </a:r>
            <a:br>
              <a:rPr lang="bg-BG" dirty="0"/>
            </a:br>
            <a:r>
              <a:rPr lang="bg-BG" dirty="0"/>
              <a:t>с метода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clone</a:t>
            </a:r>
            <a:r>
              <a:rPr lang="en-US" dirty="0">
                <a:solidFill>
                  <a:schemeClr val="tx1"/>
                </a:solidFill>
              </a:rPr>
              <a:t>( )</a:t>
            </a:r>
          </a:p>
          <a:p>
            <a:pPr lvl="1"/>
            <a:r>
              <a:rPr lang="bg-BG" dirty="0"/>
              <a:t>Какво ще стане, ако не се клонират?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E02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Координати на върховете</a:t>
            </a:r>
          </a:p>
          <a:p>
            <a:pPr lvl="1"/>
            <a:r>
              <a:rPr lang="bg-BG" dirty="0"/>
              <a:t>Всички възможни тройки от +1 и -1:</a:t>
            </a:r>
            <a:br>
              <a:rPr lang="bg-BG" dirty="0"/>
            </a:br>
            <a:br>
              <a:rPr lang="bg-BG" dirty="0"/>
            </a:br>
            <a:r>
              <a:rPr lang="bg-BG" dirty="0">
                <a:solidFill>
                  <a:schemeClr val="tx1"/>
                </a:solidFill>
                <a:latin typeface="Sofia Sans Light" pitchFamily="2" charset="0"/>
              </a:rPr>
              <a:t>(</a:t>
            </a: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-1, -1, -1)</a:t>
            </a:r>
            <a:r>
              <a:rPr lang="bg-BG" dirty="0">
                <a:solidFill>
                  <a:schemeClr val="tx1"/>
                </a:solidFill>
                <a:latin typeface="Sofia Sans Light" pitchFamily="2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(-1, -1, +1)</a:t>
            </a:r>
            <a:br>
              <a:rPr lang="bg-BG" dirty="0">
                <a:solidFill>
                  <a:schemeClr val="tx1"/>
                </a:solidFill>
                <a:latin typeface="Sofia Sans Light" pitchFamily="2" charset="0"/>
              </a:rPr>
            </a:b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(-1, +1, -1)</a:t>
            </a:r>
            <a:r>
              <a:rPr lang="bg-BG" dirty="0">
                <a:solidFill>
                  <a:schemeClr val="tx1"/>
                </a:solidFill>
                <a:latin typeface="Sofia Sans Light" pitchFamily="2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(-1, +1, +1)</a:t>
            </a:r>
            <a:br>
              <a:rPr lang="bg-BG" dirty="0">
                <a:solidFill>
                  <a:schemeClr val="tx1"/>
                </a:solidFill>
                <a:latin typeface="Sofia Sans Light" pitchFamily="2" charset="0"/>
              </a:rPr>
            </a:b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(+1, -1, -1)</a:t>
            </a:r>
            <a:r>
              <a:rPr lang="bg-BG" dirty="0">
                <a:solidFill>
                  <a:schemeClr val="tx1"/>
                </a:solidFill>
                <a:latin typeface="Sofia Sans Light" pitchFamily="2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(+1, -1, +1)</a:t>
            </a:r>
            <a:br>
              <a:rPr lang="bg-BG" dirty="0">
                <a:solidFill>
                  <a:schemeClr val="tx1"/>
                </a:solidFill>
                <a:latin typeface="Sofia Sans Light" pitchFamily="2" charset="0"/>
              </a:rPr>
            </a:b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(+1, +1, -1)</a:t>
            </a:r>
            <a:r>
              <a:rPr lang="bg-BG" dirty="0">
                <a:solidFill>
                  <a:schemeClr val="tx1"/>
                </a:solidFill>
                <a:latin typeface="Sofia Sans Light" pitchFamily="2" charset="0"/>
              </a:rPr>
              <a:t>	</a:t>
            </a:r>
            <a:r>
              <a:rPr lang="en-US" dirty="0">
                <a:solidFill>
                  <a:schemeClr val="tx1"/>
                </a:solidFill>
                <a:latin typeface="Sofia Sans Light" pitchFamily="2" charset="0"/>
              </a:rPr>
              <a:t>(+1, +1, +1)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E03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Създаване на кубовете</a:t>
            </a:r>
          </a:p>
          <a:p>
            <a:pPr lvl="1"/>
            <a:r>
              <a:rPr lang="bg-BG" dirty="0"/>
              <a:t>В цикъл от 0 до </a:t>
            </a:r>
            <a:r>
              <a:rPr lang="en-US" dirty="0"/>
              <a:t>N-1</a:t>
            </a:r>
            <a:r>
              <a:rPr lang="bg-BG" dirty="0"/>
              <a:t> по осите </a:t>
            </a:r>
            <a:r>
              <a:rPr lang="en-US" dirty="0"/>
              <a:t>X</a:t>
            </a:r>
            <a:r>
              <a:rPr lang="bg-BG" dirty="0"/>
              <a:t> и </a:t>
            </a:r>
            <a:r>
              <a:rPr lang="en-US" dirty="0"/>
              <a:t>Z</a:t>
            </a:r>
          </a:p>
          <a:p>
            <a:pPr lvl="1"/>
            <a:r>
              <a:rPr lang="bg-BG" dirty="0"/>
              <a:t>Разстояние 1 между центровете им, но размер 0.9</a:t>
            </a:r>
          </a:p>
          <a:p>
            <a:pPr marL="574675" lvl="2" indent="0">
              <a:buNone/>
            </a:pPr>
            <a:r>
              <a:rPr lang="bg-BG" dirty="0"/>
              <a:t>(за да не се допират)</a:t>
            </a:r>
            <a:endParaRPr lang="en-US" dirty="0"/>
          </a:p>
          <a:p>
            <a:pPr lvl="1"/>
            <a:r>
              <a:rPr lang="bg-BG" dirty="0"/>
              <a:t>От край до край разстоянието е </a:t>
            </a:r>
            <a:r>
              <a:rPr lang="en-US" dirty="0"/>
              <a:t>N-1</a:t>
            </a:r>
            <a:endParaRPr lang="bg-BG" dirty="0"/>
          </a:p>
          <a:p>
            <a:pPr marL="574675" lvl="2" indent="0">
              <a:buNone/>
            </a:pPr>
            <a:r>
              <a:rPr lang="bg-BG" dirty="0"/>
              <a:t>(т.е. центриране с отместване</a:t>
            </a:r>
            <a:r>
              <a:rPr lang="en-US" dirty="0"/>
              <a:t> (N-1)/2</a:t>
            </a:r>
            <a:r>
              <a:rPr lang="bg-BG" dirty="0"/>
              <a:t>)</a:t>
            </a:r>
          </a:p>
        </p:txBody>
      </p:sp>
      <p:sp>
        <p:nvSpPr>
          <p:cNvPr id="13" name="Right Brace 12"/>
          <p:cNvSpPr/>
          <p:nvPr/>
        </p:nvSpPr>
        <p:spPr>
          <a:xfrm rot="16200000" flipH="1">
            <a:off x="4444014" y="3336561"/>
            <a:ext cx="184877" cy="2743200"/>
          </a:xfrm>
          <a:prstGeom prst="rightBrace">
            <a:avLst>
              <a:gd name="adj1" fmla="val 32881"/>
              <a:gd name="adj2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 sz="1350" dirty="0">
              <a:latin typeface="Sofia Sans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8065" y="4752203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fia Sans" pitchFamily="2" charset="0"/>
              </a:rPr>
              <a:t>(N-1)</a:t>
            </a:r>
            <a:endParaRPr lang="bg-BG" dirty="0">
              <a:latin typeface="Sofia Sans" pitchFamily="2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3164850" y="3828216"/>
            <a:ext cx="0" cy="743786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850650" y="3828216"/>
            <a:ext cx="0" cy="743786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536450" y="3828216"/>
            <a:ext cx="0" cy="743786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5908050" y="3828216"/>
            <a:ext cx="0" cy="743786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/>
          <p:cNvSpPr/>
          <p:nvPr/>
        </p:nvSpPr>
        <p:spPr>
          <a:xfrm>
            <a:off x="2857502" y="3828216"/>
            <a:ext cx="614699" cy="61469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bg-BG" sz="1500" dirty="0">
                <a:solidFill>
                  <a:sysClr val="windowText" lastClr="000000"/>
                </a:solidFill>
                <a:latin typeface="Sofia Sans" pitchFamily="2" charset="0"/>
              </a:rPr>
              <a:t>№0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543302" y="3828216"/>
            <a:ext cx="614699" cy="61469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bg-BG" sz="1500" dirty="0">
                <a:solidFill>
                  <a:sysClr val="windowText" lastClr="000000"/>
                </a:solidFill>
                <a:latin typeface="Sofia Sans" pitchFamily="2" charset="0"/>
              </a:rPr>
              <a:t>№1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4229102" y="3828216"/>
            <a:ext cx="614699" cy="61469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bg-BG" sz="1500" dirty="0">
                <a:solidFill>
                  <a:sysClr val="windowText" lastClr="000000"/>
                </a:solidFill>
                <a:latin typeface="Sofia Sans" pitchFamily="2" charset="0"/>
              </a:rPr>
              <a:t>№2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00702" y="3828216"/>
            <a:ext cx="614699" cy="61469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bg-BG" sz="1500" dirty="0">
                <a:solidFill>
                  <a:sysClr val="windowText" lastClr="000000"/>
                </a:solidFill>
                <a:latin typeface="Sofia Sans" pitchFamily="2" charset="0"/>
              </a:rPr>
              <a:t>№</a:t>
            </a:r>
            <a:r>
              <a:rPr lang="en-US" sz="1500" dirty="0">
                <a:solidFill>
                  <a:sysClr val="windowText" lastClr="000000"/>
                </a:solidFill>
                <a:latin typeface="Sofia Sans" pitchFamily="2" charset="0"/>
              </a:rPr>
              <a:t>N-1</a:t>
            </a:r>
            <a:endParaRPr lang="bg-BG" sz="1500" dirty="0">
              <a:solidFill>
                <a:sysClr val="windowText" lastClr="000000"/>
              </a:solidFill>
              <a:latin typeface="Sofia Sans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E04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Случайни координати</a:t>
            </a:r>
          </a:p>
          <a:p>
            <a:pPr lvl="1"/>
            <a:r>
              <a:rPr lang="bg-BG" dirty="0"/>
              <a:t>Функция </a:t>
            </a:r>
            <a:r>
              <a:rPr lang="en-US" dirty="0">
                <a:solidFill>
                  <a:schemeClr val="tx1"/>
                </a:solidFill>
              </a:rPr>
              <a:t>random</a:t>
            </a:r>
            <a:r>
              <a:rPr lang="en-US" dirty="0"/>
              <a:t> </a:t>
            </a:r>
            <a:r>
              <a:rPr lang="bg-BG" dirty="0"/>
              <a:t>в библиотеката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Math</a:t>
            </a:r>
            <a:r>
              <a:rPr lang="en-US" dirty="0"/>
              <a:t> </a:t>
            </a:r>
            <a:r>
              <a:rPr lang="bg-BG" dirty="0"/>
              <a:t>на </a:t>
            </a:r>
            <a:r>
              <a:rPr lang="en-US" dirty="0"/>
              <a:t>JavaScript</a:t>
            </a:r>
            <a:br>
              <a:rPr lang="bg-BG" dirty="0"/>
            </a:br>
            <a:r>
              <a:rPr lang="bg-BG" dirty="0"/>
              <a:t>връща случайно число </a:t>
            </a:r>
            <a:r>
              <a:rPr lang="bg-BG" dirty="0">
                <a:sym typeface="Symbol"/>
              </a:rPr>
              <a:t></a:t>
            </a:r>
            <a:r>
              <a:rPr lang="en-US" dirty="0">
                <a:sym typeface="Symbol"/>
              </a:rPr>
              <a:t> </a:t>
            </a:r>
            <a:r>
              <a:rPr lang="en-US" dirty="0"/>
              <a:t>[0,1)</a:t>
            </a:r>
          </a:p>
          <a:p>
            <a:pPr lvl="1"/>
            <a:r>
              <a:rPr lang="bg-BG" dirty="0"/>
              <a:t>Въображаемият куб е от -4 до 4</a:t>
            </a:r>
          </a:p>
          <a:p>
            <a:pPr lvl="1"/>
            <a:r>
              <a:rPr lang="bg-BG" dirty="0"/>
              <a:t>Затова центровете на кубчетата са с координати случайни числа</a:t>
            </a:r>
            <a:r>
              <a:rPr lang="bg-BG" dirty="0">
                <a:sym typeface="Symbol"/>
              </a:rPr>
              <a:t> </a:t>
            </a:r>
            <a:r>
              <a:rPr lang="en-US" dirty="0">
                <a:sym typeface="Symbol"/>
              </a:rPr>
              <a:t> </a:t>
            </a:r>
            <a:r>
              <a:rPr lang="en-US" dirty="0"/>
              <a:t>[</a:t>
            </a:r>
            <a:r>
              <a:rPr lang="bg-BG" dirty="0"/>
              <a:t>-4</a:t>
            </a:r>
            <a:r>
              <a:rPr lang="en-US" dirty="0"/>
              <a:t>,</a:t>
            </a:r>
            <a:r>
              <a:rPr lang="bg-BG" dirty="0"/>
              <a:t>4</a:t>
            </a:r>
            <a:r>
              <a:rPr lang="en-US" dirty="0"/>
              <a:t>)</a:t>
            </a:r>
            <a:endParaRPr lang="bg-BG" dirty="0"/>
          </a:p>
          <a:p>
            <a:pPr lvl="1"/>
            <a:endParaRPr lang="en-US" dirty="0">
              <a:solidFill>
                <a:schemeClr val="tx1"/>
              </a:solidFill>
              <a:latin typeface="Consolas" pitchFamily="49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</a:t>
            </a:r>
            <a:r>
              <a:rPr lang="bg-BG" dirty="0"/>
              <a:t>5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Подравняване отдолу</a:t>
            </a:r>
          </a:p>
          <a:p>
            <a:pPr lvl="1"/>
            <a:r>
              <a:rPr lang="bg-BG" dirty="0"/>
              <a:t>Сградите са случайни паралелепипеди</a:t>
            </a:r>
          </a:p>
          <a:p>
            <a:pPr lvl="1"/>
            <a:r>
              <a:rPr lang="bg-BG" dirty="0"/>
              <a:t>Отместени нагоре с половината височина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906432" y="3939988"/>
            <a:ext cx="307349" cy="614699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47893" y="3838255"/>
            <a:ext cx="209924" cy="81816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785062" y="3522619"/>
            <a:ext cx="449990" cy="1449431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391212" y="3939988"/>
            <a:ext cx="494990" cy="614699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1600200" y="4247335"/>
            <a:ext cx="2571750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6652508" y="3637870"/>
            <a:ext cx="677223" cy="614699"/>
            <a:chOff x="7346010" y="4844892"/>
            <a:chExt cx="902964" cy="819599"/>
          </a:xfrm>
          <a:solidFill>
            <a:schemeClr val="bg1">
              <a:lumMod val="8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7466519" y="4844892"/>
              <a:ext cx="659987" cy="819599"/>
            </a:xfrm>
            <a:prstGeom prst="rect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bg-BG" sz="1500" b="1" dirty="0">
                <a:latin typeface="Sofia Sans" pitchFamily="2" charset="0"/>
              </a:endParaRPr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7346010" y="5261668"/>
              <a:ext cx="902964" cy="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6057891" y="2803137"/>
            <a:ext cx="615657" cy="1449431"/>
            <a:chOff x="6553188" y="3737516"/>
            <a:chExt cx="820876" cy="1932574"/>
          </a:xfrm>
          <a:solidFill>
            <a:schemeClr val="bg1">
              <a:lumMod val="8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6658319" y="3737516"/>
              <a:ext cx="599987" cy="1932574"/>
            </a:xfrm>
            <a:prstGeom prst="rect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bg-BG" sz="1500" b="1" dirty="0">
                <a:latin typeface="Sofia Sans" pitchFamily="2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6553188" y="4710780"/>
              <a:ext cx="820876" cy="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731255" y="3434404"/>
            <a:ext cx="347522" cy="818165"/>
            <a:chOff x="6117670" y="4579203"/>
            <a:chExt cx="463363" cy="1090887"/>
          </a:xfrm>
          <a:solidFill>
            <a:schemeClr val="bg1">
              <a:lumMod val="85000"/>
            </a:schemeClr>
          </a:solidFill>
        </p:grpSpPr>
        <p:sp>
          <p:nvSpPr>
            <p:cNvPr id="39" name="Rectangle 38"/>
            <p:cNvSpPr/>
            <p:nvPr/>
          </p:nvSpPr>
          <p:spPr>
            <a:xfrm>
              <a:off x="6208763" y="4579203"/>
              <a:ext cx="279898" cy="1090887"/>
            </a:xfrm>
            <a:prstGeom prst="rect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bg-BG" sz="1500" b="1" dirty="0">
                <a:latin typeface="Sofia Sans" pitchFamily="2" charset="0"/>
              </a:endParaRPr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6117670" y="5131623"/>
              <a:ext cx="463363" cy="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5175795" y="3637870"/>
            <a:ext cx="462552" cy="614699"/>
            <a:chOff x="5377060" y="4844892"/>
            <a:chExt cx="616736" cy="819599"/>
          </a:xfrm>
          <a:solidFill>
            <a:schemeClr val="bg1">
              <a:lumMod val="85000"/>
            </a:schemeClr>
          </a:solidFill>
        </p:grpSpPr>
        <p:sp>
          <p:nvSpPr>
            <p:cNvPr id="34" name="Rectangle 33"/>
            <p:cNvSpPr/>
            <p:nvPr/>
          </p:nvSpPr>
          <p:spPr>
            <a:xfrm>
              <a:off x="5486812" y="4844892"/>
              <a:ext cx="409799" cy="819599"/>
            </a:xfrm>
            <a:prstGeom prst="rect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/>
            <a:lstStyle/>
            <a:p>
              <a:pPr algn="ctr"/>
              <a:endParaRPr lang="bg-BG" sz="1500" b="1" dirty="0">
                <a:latin typeface="Sofia Sans" pitchFamily="2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5377060" y="5261668"/>
              <a:ext cx="616736" cy="0"/>
            </a:xfrm>
            <a:prstGeom prst="line">
              <a:avLst/>
            </a:prstGeom>
            <a:grpFill/>
            <a:ln w="31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ight Arrow 17"/>
          <p:cNvSpPr/>
          <p:nvPr/>
        </p:nvSpPr>
        <p:spPr>
          <a:xfrm>
            <a:off x="4400552" y="4057652"/>
            <a:ext cx="386345" cy="382735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350" dirty="0">
              <a:latin typeface="Sofia Sans" pitchFamily="2" charset="0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4951880" y="4252568"/>
            <a:ext cx="2571750" cy="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3+1 припокриващи се обекта</a:t>
            </a:r>
          </a:p>
          <a:p>
            <a:pPr lvl="1"/>
            <a:r>
              <a:rPr lang="bg-BG" dirty="0"/>
              <a:t>Три паралелепипеда правят куб с изрязани кубчета</a:t>
            </a:r>
            <a:br>
              <a:rPr lang="bg-BG" dirty="0"/>
            </a:br>
            <a:r>
              <a:rPr lang="bg-BG" dirty="0"/>
              <a:t>във върховете</a:t>
            </a:r>
          </a:p>
          <a:p>
            <a:pPr lvl="1"/>
            <a:r>
              <a:rPr lang="bg-BG" dirty="0"/>
              <a:t>Осемте добавени още-по-малки кубчета са върховете</a:t>
            </a:r>
            <a:br>
              <a:rPr lang="bg-BG" dirty="0"/>
            </a:br>
            <a:r>
              <a:rPr lang="bg-BG" dirty="0"/>
              <a:t>на четвъртия обект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42064" y="3662350"/>
            <a:ext cx="1059873" cy="1059873"/>
          </a:xfrm>
          <a:prstGeom prst="rect">
            <a:avLst/>
          </a:prstGeom>
          <a:solidFill>
            <a:schemeClr val="bg1">
              <a:lumMod val="75000"/>
              <a:alpha val="30196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Решение на </a:t>
            </a:r>
            <a:r>
              <a:rPr lang="en-US" dirty="0"/>
              <a:t>S02 E0</a:t>
            </a:r>
            <a:r>
              <a:rPr lang="bg-BG" dirty="0"/>
              <a:t>6*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91940" y="3437906"/>
            <a:ext cx="960120" cy="1508760"/>
          </a:xfrm>
          <a:prstGeom prst="rect">
            <a:avLst/>
          </a:prstGeom>
          <a:solidFill>
            <a:schemeClr val="bg1">
              <a:lumMod val="75000"/>
              <a:alpha val="30196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817620" y="3712226"/>
            <a:ext cx="1508760" cy="960120"/>
          </a:xfrm>
          <a:prstGeom prst="rect">
            <a:avLst/>
          </a:prstGeom>
          <a:solidFill>
            <a:schemeClr val="bg1">
              <a:lumMod val="75000"/>
              <a:alpha val="30196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endParaRPr lang="bg-BG" sz="1500" b="1" dirty="0">
              <a:latin typeface="Sofia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276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Край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</Words>
  <Application>Microsoft Office PowerPoint</Application>
  <PresentationFormat>On-screen Show (16:9)</PresentationFormat>
  <Paragraphs>40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2" baseType="lpstr">
      <vt:lpstr>Calibri</vt:lpstr>
      <vt:lpstr>Open Sans Light</vt:lpstr>
      <vt:lpstr>Sofia Sans</vt:lpstr>
      <vt:lpstr>Consolas</vt:lpstr>
      <vt:lpstr>Open Sans</vt:lpstr>
      <vt:lpstr>Symbol</vt:lpstr>
      <vt:lpstr>Arial</vt:lpstr>
      <vt:lpstr>Roboto SemiBold</vt:lpstr>
      <vt:lpstr>Sofia Sans Light</vt:lpstr>
      <vt:lpstr>Roboto Light</vt:lpstr>
      <vt:lpstr>Sofia Sans ExtraBold</vt:lpstr>
      <vt:lpstr>Sofia Sans Semi Condensed Light</vt:lpstr>
      <vt:lpstr>Roboto</vt:lpstr>
      <vt:lpstr>Office Theme</vt:lpstr>
      <vt:lpstr>PowerPoint Presentation</vt:lpstr>
      <vt:lpstr>Решение на S02 E01</vt:lpstr>
      <vt:lpstr>Решение на S02 E02</vt:lpstr>
      <vt:lpstr>Решение на S02 E03</vt:lpstr>
      <vt:lpstr>Решение на S02 E04</vt:lpstr>
      <vt:lpstr>Решение на S02 E05</vt:lpstr>
      <vt:lpstr>Решение на S02 E06*</vt:lpstr>
      <vt:lpstr>Край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2012-07-28T11:33:16Z</dcterms:created>
  <dcterms:modified xsi:type="dcterms:W3CDTF">2025-09-17T14:04:14Z</dcterms:modified>
</cp:coreProperties>
</file>

<file path=docProps/thumbnail.jpeg>
</file>